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5143500" cx="9144000"/>
  <p:notesSz cx="6858000" cy="9144000"/>
  <p:embeddedFontLst>
    <p:embeddedFont>
      <p:font typeface="Raleway"/>
      <p:regular r:id="rId21"/>
      <p:bold r:id="rId22"/>
      <p:italic r:id="rId23"/>
      <p:boldItalic r:id="rId24"/>
    </p:embeddedFont>
    <p:embeddedFont>
      <p:font typeface="Roboto"/>
      <p:regular r:id="rId25"/>
      <p:bold r:id="rId26"/>
      <p:italic r:id="rId27"/>
      <p:boldItalic r:id="rId28"/>
    </p:embeddedFont>
    <p:embeddedFont>
      <p:font typeface="Lato"/>
      <p:regular r:id="rId29"/>
      <p:bold r:id="rId30"/>
      <p:italic r:id="rId31"/>
      <p:boldItalic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Raleway-bold.fntdata"/><Relationship Id="rId21" Type="http://schemas.openxmlformats.org/officeDocument/2006/relationships/font" Target="fonts/Raleway-regular.fntdata"/><Relationship Id="rId24" Type="http://schemas.openxmlformats.org/officeDocument/2006/relationships/font" Target="fonts/Raleway-boldItalic.fntdata"/><Relationship Id="rId23" Type="http://schemas.openxmlformats.org/officeDocument/2006/relationships/font" Target="fonts/Raleway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-bold.fntdata"/><Relationship Id="rId25" Type="http://schemas.openxmlformats.org/officeDocument/2006/relationships/font" Target="fonts/Roboto-regular.fntdata"/><Relationship Id="rId28" Type="http://schemas.openxmlformats.org/officeDocument/2006/relationships/font" Target="fonts/Roboto-boldItalic.fntdata"/><Relationship Id="rId27" Type="http://schemas.openxmlformats.org/officeDocument/2006/relationships/font" Target="fonts/Robot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Lato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Lato-italic.fntdata"/><Relationship Id="rId30" Type="http://schemas.openxmlformats.org/officeDocument/2006/relationships/font" Target="fonts/Lato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32" Type="http://schemas.openxmlformats.org/officeDocument/2006/relationships/font" Target="fonts/Lato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4" name="Google Shape;174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255e56bfd21_0_3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255e56bfd21_0_3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255e56bfd21_0_5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255e56bfd21_0_5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255e56bfd2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255e56bfd2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2" name="Google Shape;282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0" name="Google Shape;290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8" name="Google Shape;298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3" name="Google Shape;18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1" name="Google Shape;191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9" name="Google Shape;199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55e56bfd21_0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255e56bfd21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7" name="Google Shape;217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2b14288fb3_1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4" name="Google Shape;224;g22b14288fb3_1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2b14288fb3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1" name="Google Shape;231;g22b14288fb3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9" name="Google Shape;249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3.xml"/><Relationship Id="rId3" Type="http://schemas.openxmlformats.org/officeDocument/2006/relationships/slide" Target="/ppt/slides/slide3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3.xml"/><Relationship Id="rId3" Type="http://schemas.openxmlformats.org/officeDocument/2006/relationships/slide" Target="/ppt/slides/slide3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3.xml"/><Relationship Id="rId3" Type="http://schemas.openxmlformats.org/officeDocument/2006/relationships/slide" Target="/ppt/slides/slide3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3.xml"/><Relationship Id="rId3" Type="http://schemas.openxmlformats.org/officeDocument/2006/relationships/slide" Target="/ppt/slides/slide3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3.xml"/><Relationship Id="rId3" Type="http://schemas.openxmlformats.org/officeDocument/2006/relationships/slide" Target="/ppt/slides/slide3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3.xml"/><Relationship Id="rId3" Type="http://schemas.openxmlformats.org/officeDocument/2006/relationships/slide" Target="/ppt/slides/slide3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3.xml"/><Relationship Id="rId3" Type="http://schemas.openxmlformats.org/officeDocument/2006/relationships/slide" Target="/ppt/slides/slide3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3.xml"/><Relationship Id="rId3" Type="http://schemas.openxmlformats.org/officeDocument/2006/relationships/slide" Target="/ppt/slides/slide3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3.xml"/><Relationship Id="rId3" Type="http://schemas.openxmlformats.org/officeDocument/2006/relationships/slide" Target="/ppt/slides/slide3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3.xml"/><Relationship Id="rId3" Type="http://schemas.openxmlformats.org/officeDocument/2006/relationships/slide" Target="/ppt/slides/slide3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slide" Target="/ppt/slides/slide3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Relationship Id="rId6" Type="http://schemas.openxmlformats.org/officeDocument/2006/relationships/slide" Target="/ppt/slides/slide3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3.xml"/><Relationship Id="rId3" Type="http://schemas.openxmlformats.org/officeDocument/2006/relationships/slide" Target="/ppt/slides/slide3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3.xml"/><Relationship Id="rId3" Type="http://schemas.openxmlformats.org/officeDocument/2006/relationships/slide" Target="/ppt/slides/slide3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slide" Target="/ppt/slides/slide3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Relationship Id="rId6" Type="http://schemas.openxmlformats.org/officeDocument/2006/relationships/slide" Target="/ppt/slides/slide3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429987889_edited.jpg" id="10" name="Google Shape;10;p2"/>
          <p:cNvPicPr preferRelativeResize="0"/>
          <p:nvPr/>
        </p:nvPicPr>
        <p:blipFill rotWithShape="1">
          <a:blip r:embed="rId2">
            <a:alphaModFix/>
          </a:blip>
          <a:srcRect b="23590" l="0" r="0" t="21799"/>
          <a:stretch/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" name="Google Shape;12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3" name="Google Shape;13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" name="Google Shape;15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6" name="Google Shape;16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7" name="Google Shape;17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8" name="Google Shape;18;p2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pt-BR" sz="6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Confidencial</a:t>
            </a:r>
            <a:endParaRPr b="1" i="0" sz="6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" name="Google Shape;19;p2"/>
          <p:cNvSpPr txBox="1"/>
          <p:nvPr/>
        </p:nvSpPr>
        <p:spPr>
          <a:xfrm>
            <a:off x="1296767" y="785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pt-BR" sz="6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Personalizado para </a:t>
            </a:r>
            <a:r>
              <a:rPr b="1" i="0" lang="pt-BR" sz="6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Nome da empresa</a:t>
            </a:r>
            <a:endParaRPr b="0" i="0" sz="6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0" name="Google Shape;20;p2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pt-BR" sz="6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Versão 1.0</a:t>
            </a:r>
            <a:endParaRPr b="1" i="0" sz="6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1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4" name="Google Shape;104;p11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05" name="Google Shape;10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0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7" name="Google Shape;107;p11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8" name="Google Shape;108;p11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9" name="Google Shape;109;p11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0" name="Google Shape;110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11" name="Google Shape;111;p11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2" name="Google Shape;112;p11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3" name="Google Shape;113;p11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4" name="Google Shape;114;p11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" name="Google Shape;116;p12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17" name="Google Shape;117;p1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8;p1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9" name="Google Shape;119;p12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0" name="Google Shape;120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21" name="Google Shape;121;p12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2" name="Google Shape;122;p12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3" name="Google Shape;123;p12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4" name="Google Shape;124;p12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3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7" name="Google Shape;127;p1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8" name="Google Shape;128;p1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29;p1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0" name="Google Shape;130;p13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1" name="Google Shape;131;p13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2" name="Google Shape;132;p13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3" name="Google Shape;133;p1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34" name="Google Shape;134;p13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5" name="Google Shape;135;p13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6" name="Google Shape;136;p13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7" name="Google Shape;137;p13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4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40" name="Google Shape;140;p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41" name="Google Shape;141;p14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2" name="Google Shape;142;p14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3" name="Google Shape;143;p14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4" name="Google Shape;144;p14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6" name="Google Shape;146;p15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47" name="Google Shape;147;p1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48;p1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9" name="Google Shape;149;p15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0" name="Google Shape;150;p15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1" name="Google Shape;151;p1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52" name="Google Shape;152;p15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3" name="Google Shape;153;p15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4" name="Google Shape;154;p15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5" name="Google Shape;155;p15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58" name="Google Shape;158;p16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9" name="Google Shape;159;p16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0" name="Google Shape;160;p16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1" name="Google Shape;161;p16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_alt1">
  <p:cSld name="SECTION_HEADER_2">
    <p:bg>
      <p:bgPr>
        <a:solidFill>
          <a:srgbClr val="434343"/>
        </a:solid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" name="Google Shape;163;p1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64" name="Google Shape;164;p1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65;p1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6" name="Google Shape;166;p17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7" name="Google Shape;167;p1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68" name="Google Shape;168;p17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69" name="Google Shape;169;p17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0" name="Google Shape;170;p17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1" name="Google Shape;171;p17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bg>
      <p:bgPr>
        <a:solidFill>
          <a:schemeClr val="dk1"/>
        </a:solid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/>
          <p:nvPr>
            <p:ph type="title"/>
          </p:nvPr>
        </p:nvSpPr>
        <p:spPr>
          <a:xfrm>
            <a:off x="1308150" y="1318650"/>
            <a:ext cx="71100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3" name="Google Shape;23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4" name="Google Shape;24;p3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pt-BR" sz="6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Confidencial</a:t>
            </a:r>
            <a:endParaRPr b="1" i="0" sz="60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5" name="Google Shape;25;p3"/>
          <p:cNvSpPr txBox="1"/>
          <p:nvPr/>
        </p:nvSpPr>
        <p:spPr>
          <a:xfrm>
            <a:off x="1296767" y="785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pt-BR" sz="6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Personalizado para </a:t>
            </a:r>
            <a:r>
              <a:rPr b="1" i="0" lang="pt-BR" sz="6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Nome da empresa</a:t>
            </a:r>
            <a:endParaRPr b="0" i="0" sz="60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6" name="Google Shape;26;p3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pt-BR" sz="6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Versão 1.0</a:t>
            </a:r>
            <a:endParaRPr b="1" i="0" sz="60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9" name="Google Shape;29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0" name="Google Shape;30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31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2" name="Google Shape;32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3" name="Google Shape;33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4" name="Google Shape;34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35" name="Google Shape;35;p4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6" name="Google Shape;36;p4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7" name="Google Shape;37;p4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8" name="Google Shape;38;p4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1" name="Google Shape;41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2" name="Google Shape;42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43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4" name="Google Shape;44;p5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5" name="Google Shape;45;p5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6" name="Google Shape;46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47" name="Google Shape;47;p5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8" name="Google Shape;48;p5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9" name="Google Shape;49;p5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0" name="Google Shape;50;p5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3" name="Google Shape;53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4" name="Google Shape;54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55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6" name="Google Shape;56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7" name="Google Shape;57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58" name="Google Shape;58;p6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9" name="Google Shape;59;p6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0" name="Google Shape;60;p6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1" name="Google Shape;61;p6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_alt1">
  <p:cSld name="TITLE_1">
    <p:bg>
      <p:bgPr>
        <a:solidFill>
          <a:schemeClr val="lt2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429987889_edited.jpg" id="63" name="Google Shape;63;p7"/>
          <p:cNvPicPr preferRelativeResize="0"/>
          <p:nvPr/>
        </p:nvPicPr>
        <p:blipFill rotWithShape="1">
          <a:blip r:embed="rId2">
            <a:alphaModFix/>
          </a:blip>
          <a:srcRect b="23590" l="0" r="0" t="21799"/>
          <a:stretch/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5" name="Google Shape;65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6" name="Google Shape;66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67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8" name="Google Shape;68;p7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9" name="Google Shape;69;p7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70" name="Google Shape;70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71" name="Google Shape;71;p7">
            <a:hlinkClick action="ppaction://hlinksldjump" r:id="rId3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2" name="Google Shape;72;p7">
            <a:hlinkClick action="ppaction://hlinksldjump" r:id="rId4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3" name="Google Shape;73;p7">
            <a:hlinkClick action="ppaction://hlinksldjump" r:id="rId5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4" name="Google Shape;74;p7">
            <a:hlinkClick action="ppaction://hlinksldjump" r:id="rId6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oogle Shape;76;p8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7" name="Google Shape;7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7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9" name="Google Shape;79;p8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0" name="Google Shape;8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81" name="Google Shape;81;p8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2" name="Google Shape;82;p8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3" name="Google Shape;83;p8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4" name="Google Shape;84;p8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only">
  <p:cSld name="TITLE_AND_BODY_1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88" name="Google Shape;88;p9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9" name="Google Shape;89;p9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0" name="Google Shape;90;p9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1" name="Google Shape;91;p9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2" name="Google Shape;92;p9"/>
          <p:cNvSpPr txBox="1"/>
          <p:nvPr>
            <p:ph idx="1" type="body"/>
          </p:nvPr>
        </p:nvSpPr>
        <p:spPr>
          <a:xfrm>
            <a:off x="729450" y="1068650"/>
            <a:ext cx="7688700" cy="10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_alt2">
  <p:cSld name="TITLE_AND_BODY_1_1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31891705.jpg" id="94" name="Google Shape;94;p10"/>
          <p:cNvPicPr preferRelativeResize="0"/>
          <p:nvPr/>
        </p:nvPicPr>
        <p:blipFill rotWithShape="1">
          <a:blip r:embed="rId2">
            <a:alphaModFix/>
          </a:blip>
          <a:srcRect b="11970" l="0" r="0" t="11971"/>
          <a:stretch/>
        </p:blipFill>
        <p:spPr>
          <a:xfrm>
            <a:off x="0" y="487825"/>
            <a:ext cx="9143999" cy="4655673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0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97" name="Google Shape;97;p10">
            <a:hlinkClick action="ppaction://hlinksldjump" r:id="rId3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8" name="Google Shape;98;p10">
            <a:hlinkClick action="ppaction://hlinksldjump" r:id="rId4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9" name="Google Shape;99;p10">
            <a:hlinkClick action="ppaction://hlinksldjump" r:id="rId5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0" name="Google Shape;100;p10">
            <a:hlinkClick action="ppaction://hlinksldjump" r:id="rId6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1" name="Google Shape;101;p10"/>
          <p:cNvSpPr txBox="1"/>
          <p:nvPr>
            <p:ph type="title"/>
          </p:nvPr>
        </p:nvSpPr>
        <p:spPr>
          <a:xfrm>
            <a:off x="729450" y="2056375"/>
            <a:ext cx="5887500" cy="15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b="1" i="0" sz="2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b="1" i="0" sz="2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b="1" i="0" sz="2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b="1" i="0" sz="2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b="1" i="0" sz="2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b="1" i="0" sz="2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b="1" i="0" sz="2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b="1" i="0" sz="2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b="1" i="0" sz="2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b="0" i="0" sz="13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0.png"/><Relationship Id="rId4" Type="http://schemas.openxmlformats.org/officeDocument/2006/relationships/image" Target="../media/image18.png"/><Relationship Id="rId5" Type="http://schemas.openxmlformats.org/officeDocument/2006/relationships/image" Target="../media/image16.png"/><Relationship Id="rId6" Type="http://schemas.openxmlformats.org/officeDocument/2006/relationships/image" Target="../media/image3.png"/><Relationship Id="rId7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jpg"/><Relationship Id="rId4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Relationship Id="rId4" Type="http://schemas.openxmlformats.org/officeDocument/2006/relationships/image" Target="../media/image4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Relationship Id="rId4" Type="http://schemas.openxmlformats.org/officeDocument/2006/relationships/image" Target="../media/image8.png"/><Relationship Id="rId5" Type="http://schemas.openxmlformats.org/officeDocument/2006/relationships/image" Target="../media/image1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8"/>
          <p:cNvSpPr/>
          <p:nvPr/>
        </p:nvSpPr>
        <p:spPr>
          <a:xfrm>
            <a:off x="0" y="120475"/>
            <a:ext cx="9144000" cy="5067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18"/>
          <p:cNvSpPr txBox="1"/>
          <p:nvPr>
            <p:ph type="ctrTitle"/>
          </p:nvPr>
        </p:nvSpPr>
        <p:spPr>
          <a:xfrm>
            <a:off x="729575" y="491375"/>
            <a:ext cx="7616100" cy="16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pt-BR" sz="3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Projeto </a:t>
            </a:r>
            <a:r>
              <a:rPr lang="pt-BR" sz="3400">
                <a:solidFill>
                  <a:srgbClr val="20212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socioeconômico </a:t>
            </a:r>
            <a:r>
              <a:rPr lang="pt-BR" sz="3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inovador -</a:t>
            </a:r>
            <a:r>
              <a:rPr lang="pt-BR" sz="3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Tronos Solar</a:t>
            </a:r>
            <a:endParaRPr sz="3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18"/>
          <p:cNvSpPr txBox="1"/>
          <p:nvPr>
            <p:ph idx="1" type="subTitle"/>
          </p:nvPr>
        </p:nvSpPr>
        <p:spPr>
          <a:xfrm>
            <a:off x="7508938" y="4455897"/>
            <a:ext cx="4890900" cy="5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b="1" lang="pt-BR" sz="1400"/>
              <a:t>Junho</a:t>
            </a:r>
            <a:r>
              <a:rPr b="1" lang="pt-BR" sz="1400"/>
              <a:t> de 2023</a:t>
            </a:r>
            <a:endParaRPr b="1" sz="1400"/>
          </a:p>
        </p:txBody>
      </p:sp>
      <p:pic>
        <p:nvPicPr>
          <p:cNvPr id="179" name="Google Shape;179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37752" y="2156077"/>
            <a:ext cx="1668501" cy="141660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18"/>
          <p:cNvSpPr txBox="1"/>
          <p:nvPr>
            <p:ph idx="1" type="subTitle"/>
          </p:nvPr>
        </p:nvSpPr>
        <p:spPr>
          <a:xfrm>
            <a:off x="729563" y="4416672"/>
            <a:ext cx="4890900" cy="5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b="1" lang="pt-BR" sz="1400"/>
              <a:t>Orientadora: Soraia Lúcia da Silva</a:t>
            </a:r>
            <a:endParaRPr b="1" sz="1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64824" y="692675"/>
            <a:ext cx="5888599" cy="4163424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27"/>
          <p:cNvSpPr txBox="1"/>
          <p:nvPr>
            <p:ph type="title"/>
          </p:nvPr>
        </p:nvSpPr>
        <p:spPr>
          <a:xfrm>
            <a:off x="800925" y="1327950"/>
            <a:ext cx="1376700" cy="17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Project Model Canvas</a:t>
            </a:r>
            <a:endParaRPr sz="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p27"/>
          <p:cNvSpPr/>
          <p:nvPr/>
        </p:nvSpPr>
        <p:spPr>
          <a:xfrm>
            <a:off x="135288" y="76475"/>
            <a:ext cx="8873400" cy="297600"/>
          </a:xfrm>
          <a:prstGeom prst="rect">
            <a:avLst/>
          </a:prstGeom>
          <a:solidFill>
            <a:srgbClr val="E9EDEE"/>
          </a:solidFill>
          <a:ln cap="flat" cmpd="sng" w="9525">
            <a:solidFill>
              <a:srgbClr val="E9ED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E9EDEE"/>
              </a:highlight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Google Shape;26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05325" y="550825"/>
            <a:ext cx="3385599" cy="4537876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28"/>
          <p:cNvSpPr txBox="1"/>
          <p:nvPr>
            <p:ph type="title"/>
          </p:nvPr>
        </p:nvSpPr>
        <p:spPr>
          <a:xfrm>
            <a:off x="819550" y="1300050"/>
            <a:ext cx="1720800" cy="17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Diagrama de casos de uso</a:t>
            </a:r>
            <a:endParaRPr sz="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28"/>
          <p:cNvSpPr/>
          <p:nvPr/>
        </p:nvSpPr>
        <p:spPr>
          <a:xfrm>
            <a:off x="135288" y="76475"/>
            <a:ext cx="8873400" cy="297600"/>
          </a:xfrm>
          <a:prstGeom prst="rect">
            <a:avLst/>
          </a:prstGeom>
          <a:solidFill>
            <a:srgbClr val="E9EDEE"/>
          </a:solidFill>
          <a:ln cap="flat" cmpd="sng" w="9525">
            <a:solidFill>
              <a:srgbClr val="E9ED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E9EDEE"/>
              </a:highlight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Arial"/>
                <a:ea typeface="Arial"/>
                <a:cs typeface="Arial"/>
                <a:sym typeface="Arial"/>
              </a:rPr>
              <a:t>Arquitetura e Tecnologias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p29"/>
          <p:cNvSpPr txBox="1"/>
          <p:nvPr>
            <p:ph idx="1" type="body"/>
          </p:nvPr>
        </p:nvSpPr>
        <p:spPr>
          <a:xfrm>
            <a:off x="1308875" y="2013325"/>
            <a:ext cx="2381400" cy="132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37415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API .NET 7</a:t>
            </a:r>
            <a:endParaRPr sz="1200">
              <a:solidFill>
                <a:srgbClr val="37415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7415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37415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Frontend React </a:t>
            </a:r>
            <a:endParaRPr sz="1200">
              <a:solidFill>
                <a:srgbClr val="37415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7415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37415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TypeScript</a:t>
            </a:r>
            <a:endParaRPr sz="1200">
              <a:solidFill>
                <a:srgbClr val="37415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7415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37415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ORM Entity Framework</a:t>
            </a:r>
            <a:endParaRPr sz="1200">
              <a:solidFill>
                <a:srgbClr val="37415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7415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37415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SQL Server</a:t>
            </a:r>
            <a:endParaRPr sz="1200">
              <a:solidFill>
                <a:srgbClr val="37415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74" name="Google Shape;27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2938" y="2028062"/>
            <a:ext cx="319974" cy="319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7312" y="2415691"/>
            <a:ext cx="391224" cy="3400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12939" y="2831057"/>
            <a:ext cx="319950" cy="319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77297" y="3226325"/>
            <a:ext cx="391226" cy="391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45650" y="3634050"/>
            <a:ext cx="391226" cy="391226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29"/>
          <p:cNvSpPr/>
          <p:nvPr/>
        </p:nvSpPr>
        <p:spPr>
          <a:xfrm>
            <a:off x="135288" y="76475"/>
            <a:ext cx="8873400" cy="297600"/>
          </a:xfrm>
          <a:prstGeom prst="rect">
            <a:avLst/>
          </a:prstGeom>
          <a:solidFill>
            <a:srgbClr val="E9EDEE"/>
          </a:solidFill>
          <a:ln cap="flat" cmpd="sng" w="9525">
            <a:solidFill>
              <a:srgbClr val="E9ED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E9EDEE"/>
              </a:highlight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0"/>
          <p:cNvSpPr txBox="1"/>
          <p:nvPr>
            <p:ph type="title"/>
          </p:nvPr>
        </p:nvSpPr>
        <p:spPr>
          <a:xfrm>
            <a:off x="728358" y="1318650"/>
            <a:ext cx="5035200" cy="5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pt-BR">
                <a:latin typeface="Arial"/>
                <a:ea typeface="Arial"/>
                <a:cs typeface="Arial"/>
                <a:sym typeface="Arial"/>
              </a:rPr>
              <a:t>6. Relacionamento</a:t>
            </a:r>
            <a:endParaRPr b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p30"/>
          <p:cNvSpPr/>
          <p:nvPr/>
        </p:nvSpPr>
        <p:spPr>
          <a:xfrm>
            <a:off x="135288" y="76475"/>
            <a:ext cx="8873400" cy="297600"/>
          </a:xfrm>
          <a:prstGeom prst="rect">
            <a:avLst/>
          </a:prstGeom>
          <a:solidFill>
            <a:srgbClr val="E9EDEE"/>
          </a:solidFill>
          <a:ln cap="flat" cmpd="sng" w="9525">
            <a:solidFill>
              <a:srgbClr val="E9ED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397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374151"/>
              </a:solidFill>
              <a:highlight>
                <a:schemeClr val="lt1"/>
              </a:highlight>
            </a:endParaRPr>
          </a:p>
        </p:txBody>
      </p:sp>
      <p:sp>
        <p:nvSpPr>
          <p:cNvPr id="286" name="Google Shape;286;p30"/>
          <p:cNvSpPr txBox="1"/>
          <p:nvPr/>
        </p:nvSpPr>
        <p:spPr>
          <a:xfrm>
            <a:off x="1151525" y="1878150"/>
            <a:ext cx="3000000" cy="21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97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dk2"/>
                </a:solidFill>
                <a:highlight>
                  <a:schemeClr val="lt1"/>
                </a:highlight>
              </a:rPr>
              <a:t>Extensão universitária como aproximação da academia e sociedade:</a:t>
            </a:r>
            <a:endParaRPr sz="1100">
              <a:solidFill>
                <a:schemeClr val="dk2"/>
              </a:solidFill>
              <a:highlight>
                <a:schemeClr val="lt1"/>
              </a:highlight>
            </a:endParaRPr>
          </a:p>
          <a:p>
            <a:pPr indent="-2984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</a:pPr>
            <a:r>
              <a:rPr lang="pt-BR" sz="1100">
                <a:solidFill>
                  <a:schemeClr val="dk2"/>
                </a:solidFill>
                <a:highlight>
                  <a:schemeClr val="lt1"/>
                </a:highlight>
              </a:rPr>
              <a:t>Aplicação prática de conhecimentos e tecnologias.</a:t>
            </a:r>
            <a:endParaRPr sz="1100">
              <a:solidFill>
                <a:schemeClr val="dk2"/>
              </a:solidFill>
              <a:highlight>
                <a:schemeClr val="lt1"/>
              </a:highlight>
            </a:endParaRPr>
          </a:p>
          <a:p>
            <a:pPr indent="-298450" lvl="0" marL="457200" rtl="0" algn="l">
              <a:lnSpc>
                <a:spcPct val="139772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</a:pPr>
            <a:r>
              <a:rPr lang="pt-BR" sz="1100">
                <a:solidFill>
                  <a:schemeClr val="dk2"/>
                </a:solidFill>
                <a:highlight>
                  <a:schemeClr val="lt1"/>
                </a:highlight>
              </a:rPr>
              <a:t>Atendimento às demandas da população por meio de pesquisas, projetos e ações.</a:t>
            </a:r>
            <a:endParaRPr sz="1100">
              <a:solidFill>
                <a:schemeClr val="dk2"/>
              </a:solidFill>
              <a:highlight>
                <a:schemeClr val="lt1"/>
              </a:highlight>
            </a:endParaRPr>
          </a:p>
          <a:p>
            <a:pPr indent="-298450" lvl="0" marL="457200" rtl="0" algn="l">
              <a:lnSpc>
                <a:spcPct val="139772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</a:pPr>
            <a:r>
              <a:rPr lang="pt-BR" sz="1100">
                <a:solidFill>
                  <a:schemeClr val="dk2"/>
                </a:solidFill>
                <a:highlight>
                  <a:schemeClr val="lt1"/>
                </a:highlight>
              </a:rPr>
              <a:t>Construção do conhecimento coletivo e benefício mútuo.</a:t>
            </a:r>
            <a:endParaRPr sz="1100">
              <a:solidFill>
                <a:schemeClr val="dk2"/>
              </a:solidFill>
              <a:highlight>
                <a:schemeClr val="lt1"/>
              </a:highlight>
            </a:endParaRPr>
          </a:p>
        </p:txBody>
      </p:sp>
      <p:sp>
        <p:nvSpPr>
          <p:cNvPr id="287" name="Google Shape;287;p30"/>
          <p:cNvSpPr txBox="1"/>
          <p:nvPr/>
        </p:nvSpPr>
        <p:spPr>
          <a:xfrm>
            <a:off x="4997925" y="1878150"/>
            <a:ext cx="3000000" cy="24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397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dk2"/>
                </a:solidFill>
                <a:highlight>
                  <a:schemeClr val="lt1"/>
                </a:highlight>
              </a:rPr>
              <a:t>Tronos Solar e a aplicação e-commerce de energia solar:</a:t>
            </a:r>
            <a:endParaRPr sz="1100">
              <a:solidFill>
                <a:schemeClr val="dk2"/>
              </a:solidFill>
              <a:highlight>
                <a:schemeClr val="lt1"/>
              </a:highlight>
            </a:endParaRPr>
          </a:p>
          <a:p>
            <a:pPr indent="-298450" lvl="0" marL="457200" marR="0" rtl="0" algn="l">
              <a:lnSpc>
                <a:spcPct val="139772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</a:pPr>
            <a:r>
              <a:rPr lang="pt-BR" sz="1100">
                <a:solidFill>
                  <a:schemeClr val="dk2"/>
                </a:solidFill>
                <a:highlight>
                  <a:schemeClr val="lt1"/>
                </a:highlight>
              </a:rPr>
              <a:t>Soluções energéticas renováveis para residências e empresas.</a:t>
            </a:r>
            <a:endParaRPr sz="1100">
              <a:solidFill>
                <a:schemeClr val="dk2"/>
              </a:solidFill>
              <a:highlight>
                <a:schemeClr val="lt1"/>
              </a:highlight>
            </a:endParaRPr>
          </a:p>
          <a:p>
            <a:pPr indent="-298450" lvl="0" marL="457200" marR="0" rtl="0" algn="l">
              <a:lnSpc>
                <a:spcPct val="139772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</a:pPr>
            <a:r>
              <a:rPr lang="pt-BR" sz="1100">
                <a:solidFill>
                  <a:schemeClr val="dk2"/>
                </a:solidFill>
                <a:highlight>
                  <a:schemeClr val="lt1"/>
                </a:highlight>
              </a:rPr>
              <a:t>Democratização do acesso à energia solar e redução da dependência de fontes fósseis.</a:t>
            </a:r>
            <a:endParaRPr sz="1100">
              <a:solidFill>
                <a:schemeClr val="dk2"/>
              </a:solidFill>
              <a:highlight>
                <a:schemeClr val="lt1"/>
              </a:highlight>
            </a:endParaRPr>
          </a:p>
          <a:p>
            <a:pPr indent="-298450" lvl="0" marL="457200" marR="0" rtl="0" algn="l">
              <a:lnSpc>
                <a:spcPct val="139772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</a:pPr>
            <a:r>
              <a:rPr lang="pt-BR" sz="1100">
                <a:solidFill>
                  <a:schemeClr val="dk2"/>
                </a:solidFill>
                <a:highlight>
                  <a:schemeClr val="lt1"/>
                </a:highlight>
              </a:rPr>
              <a:t>Colaboração entre universidade e empresa para desenvolver uma solução prática e acessível</a:t>
            </a:r>
            <a:endParaRPr sz="1100">
              <a:solidFill>
                <a:schemeClr val="dk2"/>
              </a:solidFill>
              <a:highlight>
                <a:schemeClr val="lt1"/>
              </a:highlight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pt-BR">
                <a:latin typeface="Arial"/>
                <a:ea typeface="Arial"/>
                <a:cs typeface="Arial"/>
                <a:sym typeface="Arial"/>
              </a:rPr>
              <a:t>Conclusão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" name="Google Shape;293;p31"/>
          <p:cNvSpPr txBox="1"/>
          <p:nvPr>
            <p:ph idx="1" type="body"/>
          </p:nvPr>
        </p:nvSpPr>
        <p:spPr>
          <a:xfrm>
            <a:off x="836775" y="1853850"/>
            <a:ext cx="7122900" cy="13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300"/>
              <a:buNone/>
            </a:pPr>
            <a:r>
              <a:rPr lang="pt-BR" sz="1400">
                <a:solidFill>
                  <a:schemeClr val="dk2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O projeto Tronos Solar é um exemplo da aplicação prática de conhecimentos da extensão universitária na sociedade, promovendo a democratização da energia solar e a transição energética sustentável.</a:t>
            </a:r>
            <a:endParaRPr sz="1400">
              <a:solidFill>
                <a:schemeClr val="dk2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4" name="Google Shape;294;p31"/>
          <p:cNvPicPr preferRelativeResize="0"/>
          <p:nvPr/>
        </p:nvPicPr>
        <p:blipFill rotWithShape="1">
          <a:blip r:embed="rId3">
            <a:alphaModFix/>
          </a:blip>
          <a:srcRect b="8484" l="0" r="0" t="69721"/>
          <a:stretch/>
        </p:blipFill>
        <p:spPr>
          <a:xfrm>
            <a:off x="0" y="3835670"/>
            <a:ext cx="9144000" cy="1326897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31"/>
          <p:cNvSpPr/>
          <p:nvPr/>
        </p:nvSpPr>
        <p:spPr>
          <a:xfrm>
            <a:off x="135288" y="76475"/>
            <a:ext cx="8873400" cy="297600"/>
          </a:xfrm>
          <a:prstGeom prst="rect">
            <a:avLst/>
          </a:prstGeom>
          <a:solidFill>
            <a:srgbClr val="E9EDEE"/>
          </a:solidFill>
          <a:ln cap="flat" cmpd="sng" w="9525">
            <a:solidFill>
              <a:srgbClr val="E9ED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highlight>
                <a:srgbClr val="E9EDEE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2"/>
          <p:cNvSpPr txBox="1"/>
          <p:nvPr>
            <p:ph type="ctrTitle"/>
          </p:nvPr>
        </p:nvSpPr>
        <p:spPr>
          <a:xfrm>
            <a:off x="2969400" y="1258150"/>
            <a:ext cx="3205200" cy="16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pt-BR" sz="4800">
                <a:solidFill>
                  <a:srgbClr val="000000"/>
                </a:solidFill>
              </a:rPr>
              <a:t>Obrigado!</a:t>
            </a:r>
            <a:endParaRPr/>
          </a:p>
        </p:txBody>
      </p:sp>
      <p:pic>
        <p:nvPicPr>
          <p:cNvPr id="301" name="Google Shape;301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69175"/>
            <a:ext cx="9144000" cy="4674324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32"/>
          <p:cNvSpPr txBox="1"/>
          <p:nvPr/>
        </p:nvSpPr>
        <p:spPr>
          <a:xfrm>
            <a:off x="735250" y="1824625"/>
            <a:ext cx="7633200" cy="908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rPr i="0" lang="pt-BR" sz="1650" u="none" cap="none" strike="noStrike">
                <a:solidFill>
                  <a:schemeClr val="lt1"/>
                </a:solidFill>
              </a:rPr>
              <a:t>O estudo em geral, a busca da verdade e da beleza são domínios em que nos é consentido ficar crianças toda a vida.    ~     Albert Einstein</a:t>
            </a:r>
            <a:endParaRPr i="0" sz="1700" u="none" cap="none" strike="noStrike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i="0" sz="1400" u="none" cap="none" strike="noStrike">
              <a:solidFill>
                <a:srgbClr val="000000"/>
              </a:solidFill>
            </a:endParaRPr>
          </a:p>
        </p:txBody>
      </p:sp>
      <p:sp>
        <p:nvSpPr>
          <p:cNvPr id="303" name="Google Shape;303;p32"/>
          <p:cNvSpPr txBox="1"/>
          <p:nvPr>
            <p:ph type="ctrTitle"/>
          </p:nvPr>
        </p:nvSpPr>
        <p:spPr>
          <a:xfrm>
            <a:off x="2949250" y="604925"/>
            <a:ext cx="3205200" cy="1664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pt-BR" sz="4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Obrigado!</a:t>
            </a:r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p32"/>
          <p:cNvSpPr/>
          <p:nvPr/>
        </p:nvSpPr>
        <p:spPr>
          <a:xfrm>
            <a:off x="135288" y="76475"/>
            <a:ext cx="8873400" cy="297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5" name="Google Shape;305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08625" y="2571750"/>
            <a:ext cx="1286449" cy="1092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469175"/>
            <a:ext cx="9144000" cy="4674324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19"/>
          <p:cNvSpPr txBox="1"/>
          <p:nvPr>
            <p:ph type="ctrTitle"/>
          </p:nvPr>
        </p:nvSpPr>
        <p:spPr>
          <a:xfrm>
            <a:off x="755150" y="1065275"/>
            <a:ext cx="3282600" cy="1664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pt-BR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Integrantes</a:t>
            </a:r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19"/>
          <p:cNvSpPr txBox="1"/>
          <p:nvPr>
            <p:ph idx="1" type="subTitle"/>
          </p:nvPr>
        </p:nvSpPr>
        <p:spPr>
          <a:xfrm>
            <a:off x="640925" y="1956450"/>
            <a:ext cx="36552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-"/>
            </a:pPr>
            <a:r>
              <a:rPr lang="pt-BR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Felipe Bohm Vaz Mitre Costa</a:t>
            </a:r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-"/>
            </a:pPr>
            <a:r>
              <a:rPr lang="pt-BR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Gabriel Ilídio Souza de Menezes</a:t>
            </a:r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-"/>
            </a:pPr>
            <a:r>
              <a:rPr lang="pt-BR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Iago Iann Rocha Ferreira</a:t>
            </a:r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-"/>
            </a:pPr>
            <a:r>
              <a:rPr lang="pt-BR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João Pedro Sena Dainese</a:t>
            </a:r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-"/>
            </a:pPr>
            <a:r>
              <a:rPr lang="pt-BR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Victor Lopes Macedo dos Santos </a:t>
            </a:r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-"/>
            </a:pPr>
            <a:r>
              <a:rPr lang="pt-BR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Yuri Witer Rocha Barboza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88" name="Google Shape;188;p19"/>
          <p:cNvSpPr/>
          <p:nvPr/>
        </p:nvSpPr>
        <p:spPr>
          <a:xfrm>
            <a:off x="135288" y="76475"/>
            <a:ext cx="8873400" cy="297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A86E8"/>
        </a:solidFill>
      </p:bgPr>
    </p:bg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0"/>
          <p:cNvSpPr txBox="1"/>
          <p:nvPr>
            <p:ph type="title"/>
          </p:nvPr>
        </p:nvSpPr>
        <p:spPr>
          <a:xfrm>
            <a:off x="1336075" y="1300050"/>
            <a:ext cx="7110000" cy="535200"/>
          </a:xfrm>
          <a:prstGeom prst="rect">
            <a:avLst/>
          </a:prstGeom>
          <a:solidFill>
            <a:srgbClr val="4A86E8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pt-BR" sz="4200">
                <a:latin typeface="Arial"/>
                <a:ea typeface="Arial"/>
                <a:cs typeface="Arial"/>
                <a:sym typeface="Arial"/>
              </a:rPr>
              <a:t>Índice</a:t>
            </a:r>
            <a:endParaRPr sz="4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20"/>
          <p:cNvSpPr txBox="1"/>
          <p:nvPr/>
        </p:nvSpPr>
        <p:spPr>
          <a:xfrm>
            <a:off x="1448375" y="2048375"/>
            <a:ext cx="5873400" cy="20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AutoNum type="arabicPeriod"/>
            </a:pPr>
            <a:r>
              <a:rPr lang="pt-BR">
                <a:solidFill>
                  <a:srgbClr val="FFFFFF"/>
                </a:solidFill>
              </a:rPr>
              <a:t>Introdução</a:t>
            </a:r>
            <a:endParaRPr>
              <a:solidFill>
                <a:srgbClr val="FFFFFF"/>
              </a:solidFill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AutoNum type="arabicPeriod"/>
            </a:pPr>
            <a:r>
              <a:rPr lang="pt-BR">
                <a:solidFill>
                  <a:srgbClr val="FFFFFF"/>
                </a:solidFill>
              </a:rPr>
              <a:t>Problema</a:t>
            </a:r>
            <a:endParaRPr>
              <a:solidFill>
                <a:srgbClr val="FFFFFF"/>
              </a:solidFill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AutoNum type="arabicPeriod"/>
            </a:pPr>
            <a:r>
              <a:rPr lang="pt-BR">
                <a:solidFill>
                  <a:srgbClr val="FFFFFF"/>
                </a:solidFill>
              </a:rPr>
              <a:t>Desafios</a:t>
            </a:r>
            <a:endParaRPr>
              <a:solidFill>
                <a:srgbClr val="FFFFFF"/>
              </a:solidFill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AutoNum type="arabicPeriod"/>
            </a:pPr>
            <a:r>
              <a:rPr lang="pt-BR">
                <a:solidFill>
                  <a:srgbClr val="FFFFFF"/>
                </a:solidFill>
              </a:rPr>
              <a:t>Objetivos</a:t>
            </a:r>
            <a:endParaRPr>
              <a:solidFill>
                <a:srgbClr val="FFFFFF"/>
              </a:solidFill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AutoNum type="arabicPeriod"/>
            </a:pPr>
            <a:r>
              <a:rPr lang="pt-BR">
                <a:solidFill>
                  <a:srgbClr val="FFFFFF"/>
                </a:solidFill>
              </a:rPr>
              <a:t>Justificativa</a:t>
            </a:r>
            <a:endParaRPr>
              <a:solidFill>
                <a:srgbClr val="FFFFFF"/>
              </a:solidFill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AutoNum type="arabicPeriod"/>
            </a:pPr>
            <a:r>
              <a:rPr lang="pt-BR">
                <a:solidFill>
                  <a:srgbClr val="FFFFFF"/>
                </a:solidFill>
              </a:rPr>
              <a:t>Tecnologias </a:t>
            </a:r>
            <a:endParaRPr>
              <a:solidFill>
                <a:srgbClr val="FFFFFF"/>
              </a:solidFill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AutoNum type="arabicPeriod"/>
            </a:pPr>
            <a:r>
              <a:rPr lang="pt-BR">
                <a:solidFill>
                  <a:srgbClr val="FFFFFF"/>
                </a:solidFill>
              </a:rPr>
              <a:t>Relacionamento, Cliente X PUC</a:t>
            </a:r>
            <a:endParaRPr>
              <a:solidFill>
                <a:srgbClr val="FFFFFF"/>
              </a:solidFill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AutoNum type="arabicPeriod"/>
            </a:pPr>
            <a:r>
              <a:rPr lang="pt-BR">
                <a:solidFill>
                  <a:srgbClr val="FFFFFF"/>
                </a:solidFill>
              </a:rPr>
              <a:t>Considerações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95" name="Google Shape;195;p20"/>
          <p:cNvSpPr/>
          <p:nvPr/>
        </p:nvSpPr>
        <p:spPr>
          <a:xfrm>
            <a:off x="116850" y="113775"/>
            <a:ext cx="8910300" cy="535200"/>
          </a:xfrm>
          <a:prstGeom prst="rect">
            <a:avLst/>
          </a:prstGeom>
          <a:solidFill>
            <a:srgbClr val="4A86E8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20"/>
          <p:cNvSpPr/>
          <p:nvPr/>
        </p:nvSpPr>
        <p:spPr>
          <a:xfrm>
            <a:off x="-1" y="0"/>
            <a:ext cx="9144000" cy="467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1"/>
          <p:cNvSpPr txBox="1"/>
          <p:nvPr>
            <p:ph type="title"/>
          </p:nvPr>
        </p:nvSpPr>
        <p:spPr>
          <a:xfrm>
            <a:off x="7276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Arial"/>
                <a:ea typeface="Arial"/>
                <a:cs typeface="Arial"/>
                <a:sym typeface="Arial"/>
              </a:rPr>
              <a:t>Introdução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21"/>
          <p:cNvSpPr txBox="1"/>
          <p:nvPr>
            <p:ph idx="1" type="body"/>
          </p:nvPr>
        </p:nvSpPr>
        <p:spPr>
          <a:xfrm>
            <a:off x="1098775" y="1908300"/>
            <a:ext cx="7122900" cy="17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300"/>
              <a:buNone/>
            </a:pPr>
            <a:r>
              <a:rPr lang="pt-BR" sz="1400">
                <a:solidFill>
                  <a:schemeClr val="dk2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A Tronos Solar é uma empresa comprometida em tornar a energia renovável mais acessível, oferecendo equipamentos, informações e soluções personalizadas para clientes com diferentes níveis de conhecimento técnico. Com o objetivo de facilitar a transição para fontes de energia limpa, buscamos fornecer suporte abrangente, maximizando os benefícios econômicos e ambientais da energia renovável para todos os nossos clientes. Junte-se a nós nessa jornada em direção a um futuro sustentável e energizado pela renovação.</a:t>
            </a:r>
            <a:endParaRPr sz="1400">
              <a:solidFill>
                <a:schemeClr val="dk2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3" name="Google Shape;203;p21"/>
          <p:cNvPicPr preferRelativeResize="0"/>
          <p:nvPr/>
        </p:nvPicPr>
        <p:blipFill rotWithShape="1">
          <a:blip r:embed="rId3">
            <a:alphaModFix/>
          </a:blip>
          <a:srcRect b="8484" l="0" r="0" t="69721"/>
          <a:stretch/>
        </p:blipFill>
        <p:spPr>
          <a:xfrm>
            <a:off x="0" y="3835670"/>
            <a:ext cx="9144000" cy="1326897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21"/>
          <p:cNvSpPr/>
          <p:nvPr/>
        </p:nvSpPr>
        <p:spPr>
          <a:xfrm>
            <a:off x="135288" y="76475"/>
            <a:ext cx="8873400" cy="297600"/>
          </a:xfrm>
          <a:prstGeom prst="rect">
            <a:avLst/>
          </a:prstGeom>
          <a:solidFill>
            <a:srgbClr val="E9EDEE"/>
          </a:solidFill>
          <a:ln cap="flat" cmpd="sng" w="9525">
            <a:solidFill>
              <a:srgbClr val="E9ED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highlight>
                <a:srgbClr val="E9EDEE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2"/>
          <p:cNvSpPr txBox="1"/>
          <p:nvPr>
            <p:ph type="title"/>
          </p:nvPr>
        </p:nvSpPr>
        <p:spPr>
          <a:xfrm>
            <a:off x="728344" y="1318650"/>
            <a:ext cx="2207700" cy="5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Parceiros</a:t>
            </a:r>
            <a:endParaRPr b="0"/>
          </a:p>
        </p:txBody>
      </p:sp>
      <p:sp>
        <p:nvSpPr>
          <p:cNvPr id="210" name="Google Shape;210;p22"/>
          <p:cNvSpPr txBox="1"/>
          <p:nvPr>
            <p:ph idx="1" type="body"/>
          </p:nvPr>
        </p:nvSpPr>
        <p:spPr>
          <a:xfrm>
            <a:off x="721250" y="1965150"/>
            <a:ext cx="2207700" cy="78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/>
              <a:t>Tronos Solar.</a:t>
            </a:r>
            <a:br>
              <a:rPr lang="pt-BR" sz="1100"/>
            </a:br>
            <a:r>
              <a:rPr lang="pt-BR" sz="1100"/>
              <a:t>Grupo Power PC.</a:t>
            </a:r>
            <a:br>
              <a:rPr lang="pt-BR" sz="1100"/>
            </a:br>
            <a:r>
              <a:rPr lang="pt-BR" sz="1100"/>
              <a:t>Sustentar Energia.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pt-BR" sz="1100"/>
            </a:b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211" name="Google Shape;21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8338" y="3425775"/>
            <a:ext cx="1381228" cy="977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19800" y="3463500"/>
            <a:ext cx="2855449" cy="844050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22"/>
          <p:cNvSpPr/>
          <p:nvPr/>
        </p:nvSpPr>
        <p:spPr>
          <a:xfrm>
            <a:off x="135288" y="76475"/>
            <a:ext cx="8873400" cy="297600"/>
          </a:xfrm>
          <a:prstGeom prst="rect">
            <a:avLst/>
          </a:prstGeom>
          <a:solidFill>
            <a:srgbClr val="E9EDEE"/>
          </a:solidFill>
          <a:ln cap="flat" cmpd="sng" w="9525">
            <a:solidFill>
              <a:srgbClr val="E9ED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E9EDEE"/>
              </a:highlight>
            </a:endParaRPr>
          </a:p>
        </p:txBody>
      </p:sp>
      <p:pic>
        <p:nvPicPr>
          <p:cNvPr id="214" name="Google Shape;214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02613" y="3504825"/>
            <a:ext cx="2724150" cy="81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pt-BR">
                <a:latin typeface="Arial"/>
                <a:ea typeface="Arial"/>
                <a:cs typeface="Arial"/>
                <a:sym typeface="Arial"/>
              </a:rPr>
              <a:t>Problema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23"/>
          <p:cNvSpPr/>
          <p:nvPr/>
        </p:nvSpPr>
        <p:spPr>
          <a:xfrm>
            <a:off x="135288" y="76475"/>
            <a:ext cx="8873400" cy="297600"/>
          </a:xfrm>
          <a:prstGeom prst="rect">
            <a:avLst/>
          </a:prstGeom>
          <a:solidFill>
            <a:srgbClr val="E9EDEE"/>
          </a:solidFill>
          <a:ln cap="flat" cmpd="sng" w="9525">
            <a:solidFill>
              <a:srgbClr val="E9ED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highlight>
                <a:srgbClr val="E9EDEE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23"/>
          <p:cNvSpPr txBox="1"/>
          <p:nvPr/>
        </p:nvSpPr>
        <p:spPr>
          <a:xfrm>
            <a:off x="1091275" y="1891550"/>
            <a:ext cx="6572100" cy="19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chemeClr val="dk2"/>
                </a:solidFill>
                <a:highlight>
                  <a:schemeClr val="lt1"/>
                </a:highlight>
              </a:rPr>
              <a:t>As energias provenientes do combustível fóssil têm um impacto significativo no meio ambiente, na saúde humana e na economia global. No entanto, um dos principais problemas para a transição para fontes de energia renovável é a falta de conhecimento generalizado sobre o assunto. Muitas pessoas não estão plenamente cientes dos benefícios das energias renováveis e das opções disponíveis, dificultando sua adoção em larga escala. A falta de conhecimento técnico e a falta de conscientização sobre os avanços e vantagens das energias renováveis podem levar à resistência ou hesitação em adotar alternativas mais sustentáveis. </a:t>
            </a:r>
            <a:endParaRPr sz="1300">
              <a:solidFill>
                <a:schemeClr val="dk2"/>
              </a:solidFill>
              <a:highlight>
                <a:schemeClr val="lt1"/>
              </a:highlight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4"/>
          <p:cNvSpPr txBox="1"/>
          <p:nvPr>
            <p:ph type="title"/>
          </p:nvPr>
        </p:nvSpPr>
        <p:spPr>
          <a:xfrm>
            <a:off x="7276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pt-BR"/>
              <a:t>Desafios</a:t>
            </a:r>
            <a:endParaRPr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/>
          </a:p>
        </p:txBody>
      </p:sp>
      <p:sp>
        <p:nvSpPr>
          <p:cNvPr id="227" name="Google Shape;227;p24"/>
          <p:cNvSpPr/>
          <p:nvPr/>
        </p:nvSpPr>
        <p:spPr>
          <a:xfrm>
            <a:off x="135288" y="76475"/>
            <a:ext cx="8873400" cy="297600"/>
          </a:xfrm>
          <a:prstGeom prst="rect">
            <a:avLst/>
          </a:prstGeom>
          <a:solidFill>
            <a:srgbClr val="E9EDEE"/>
          </a:solidFill>
          <a:ln cap="flat" cmpd="sng" w="9525">
            <a:solidFill>
              <a:srgbClr val="E9ED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highlight>
                <a:srgbClr val="E9EDEE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Google Shape;228;p24"/>
          <p:cNvSpPr txBox="1"/>
          <p:nvPr/>
        </p:nvSpPr>
        <p:spPr>
          <a:xfrm>
            <a:off x="1136000" y="1900400"/>
            <a:ext cx="6795300" cy="19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chemeClr val="dk2"/>
                </a:solidFill>
                <a:highlight>
                  <a:schemeClr val="lt1"/>
                </a:highlight>
              </a:rPr>
              <a:t>A transição de energia fóssil para energia limpa enfrenta desafios significativos relacionados à confiança dos usuários no sistema. Para que a transição seja efetiva, é essencial estabelecer uma facilidade e transparência nos métodos utilizados, demonstrando claramente os benefícios para o meio ambiente. Além disso, é necessário mostrar os aspectos econômicos a longo prazo, destacando as vantagens financeiras e a sustentabilidade econômica que a energia limpa pode proporcionar. Superar esses desafios é fundamental para que os usuários confiem e adotem as soluções de energia limpa de forma mais ampla, impulsionando assim a transição para um futuro mais sustentável e renovável.</a:t>
            </a:r>
            <a:endParaRPr sz="1300">
              <a:solidFill>
                <a:schemeClr val="dk2"/>
              </a:solidFill>
              <a:highlight>
                <a:schemeClr val="lt1"/>
              </a:highlight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pt-BR">
                <a:latin typeface="Arial"/>
                <a:ea typeface="Arial"/>
                <a:cs typeface="Arial"/>
                <a:sym typeface="Arial"/>
              </a:rPr>
              <a:t>Objetivos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p25"/>
          <p:cNvSpPr/>
          <p:nvPr/>
        </p:nvSpPr>
        <p:spPr>
          <a:xfrm>
            <a:off x="1400790" y="2181675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pt-BR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1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p25"/>
          <p:cNvSpPr txBox="1"/>
          <p:nvPr>
            <p:ph idx="1" type="body"/>
          </p:nvPr>
        </p:nvSpPr>
        <p:spPr>
          <a:xfrm>
            <a:off x="1847691" y="2073775"/>
            <a:ext cx="2832900" cy="10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300"/>
              <a:buNone/>
            </a:pPr>
            <a:r>
              <a:rPr lang="pt-BR" sz="1100">
                <a:solidFill>
                  <a:schemeClr val="dk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Facilitação da aquisição de equipamentos fotovoltaicos por usuários comuns, com uma plataforma intuitiva e de fácil acesso.</a:t>
            </a:r>
            <a:endParaRPr sz="500">
              <a:solidFill>
                <a:schemeClr val="dk2"/>
              </a:solidFill>
            </a:endParaRPr>
          </a:p>
        </p:txBody>
      </p:sp>
      <p:sp>
        <p:nvSpPr>
          <p:cNvPr id="236" name="Google Shape;236;p25"/>
          <p:cNvSpPr/>
          <p:nvPr/>
        </p:nvSpPr>
        <p:spPr>
          <a:xfrm>
            <a:off x="1400790" y="2934475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pt-BR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1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p25"/>
          <p:cNvSpPr txBox="1"/>
          <p:nvPr>
            <p:ph idx="1" type="body"/>
          </p:nvPr>
        </p:nvSpPr>
        <p:spPr>
          <a:xfrm>
            <a:off x="1847691" y="2798425"/>
            <a:ext cx="2832900" cy="10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300"/>
              <a:buNone/>
            </a:pPr>
            <a:r>
              <a:rPr lang="pt-BR" sz="1100">
                <a:solidFill>
                  <a:schemeClr val="dk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Experiência de uso agradável e segura, com um layout simplificado e transmitindo credibilidade e confiança.</a:t>
            </a:r>
            <a:endParaRPr sz="1100">
              <a:solidFill>
                <a:schemeClr val="dk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p25"/>
          <p:cNvSpPr/>
          <p:nvPr/>
        </p:nvSpPr>
        <p:spPr>
          <a:xfrm>
            <a:off x="5090809" y="2181675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lang="pt-BR" sz="800">
                <a:solidFill>
                  <a:srgbClr val="FFFFFF"/>
                </a:solidFill>
              </a:rPr>
              <a:t>4</a:t>
            </a:r>
            <a:endParaRPr b="1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p25"/>
          <p:cNvSpPr txBox="1"/>
          <p:nvPr>
            <p:ph idx="1" type="body"/>
          </p:nvPr>
        </p:nvSpPr>
        <p:spPr>
          <a:xfrm>
            <a:off x="5536112" y="2073775"/>
            <a:ext cx="2832900" cy="10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300"/>
              <a:buNone/>
            </a:pPr>
            <a:r>
              <a:rPr lang="pt-BR" sz="1100">
                <a:solidFill>
                  <a:schemeClr val="dk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Contextualização de informações sobre gastos e economia de energia elétrica de forma simples e exemplificada.</a:t>
            </a:r>
            <a:endParaRPr sz="1100">
              <a:solidFill>
                <a:schemeClr val="dk2"/>
              </a:solidFill>
            </a:endParaRPr>
          </a:p>
        </p:txBody>
      </p:sp>
      <p:sp>
        <p:nvSpPr>
          <p:cNvPr id="240" name="Google Shape;240;p25"/>
          <p:cNvSpPr/>
          <p:nvPr/>
        </p:nvSpPr>
        <p:spPr>
          <a:xfrm>
            <a:off x="5090809" y="2934475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lang="pt-BR" sz="800">
                <a:solidFill>
                  <a:srgbClr val="FFFFFF"/>
                </a:solidFill>
              </a:rPr>
              <a:t>5</a:t>
            </a:r>
            <a:endParaRPr b="1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p25"/>
          <p:cNvSpPr txBox="1"/>
          <p:nvPr>
            <p:ph idx="1" type="body"/>
          </p:nvPr>
        </p:nvSpPr>
        <p:spPr>
          <a:xfrm>
            <a:off x="5536112" y="2838300"/>
            <a:ext cx="2832900" cy="10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300"/>
              <a:buNone/>
            </a:pPr>
            <a:r>
              <a:rPr lang="pt-BR" sz="1100">
                <a:solidFill>
                  <a:schemeClr val="dk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Personalização das informações para usuários com diferentes níveis de conhecimento técnico na área.</a:t>
            </a:r>
            <a:endParaRPr sz="1100">
              <a:solidFill>
                <a:schemeClr val="dk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25"/>
          <p:cNvSpPr/>
          <p:nvPr/>
        </p:nvSpPr>
        <p:spPr>
          <a:xfrm>
            <a:off x="135288" y="76475"/>
            <a:ext cx="8873400" cy="297600"/>
          </a:xfrm>
          <a:prstGeom prst="rect">
            <a:avLst/>
          </a:prstGeom>
          <a:solidFill>
            <a:srgbClr val="E9EDEE"/>
          </a:solidFill>
          <a:ln cap="flat" cmpd="sng" w="9525">
            <a:solidFill>
              <a:srgbClr val="E9ED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highlight>
                <a:srgbClr val="E9EDEE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25"/>
          <p:cNvSpPr/>
          <p:nvPr/>
        </p:nvSpPr>
        <p:spPr>
          <a:xfrm>
            <a:off x="1400790" y="3687275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lang="pt-BR" sz="800">
                <a:solidFill>
                  <a:srgbClr val="FFFFFF"/>
                </a:solidFill>
              </a:rPr>
              <a:t>3</a:t>
            </a:r>
            <a:endParaRPr b="1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p25"/>
          <p:cNvSpPr/>
          <p:nvPr/>
        </p:nvSpPr>
        <p:spPr>
          <a:xfrm>
            <a:off x="5090809" y="3687275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lang="pt-BR" sz="800">
                <a:solidFill>
                  <a:srgbClr val="FFFFFF"/>
                </a:solidFill>
              </a:rPr>
              <a:t>6</a:t>
            </a:r>
            <a:endParaRPr b="1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p25"/>
          <p:cNvSpPr txBox="1"/>
          <p:nvPr>
            <p:ph idx="1" type="body"/>
          </p:nvPr>
        </p:nvSpPr>
        <p:spPr>
          <a:xfrm>
            <a:off x="1847691" y="3602450"/>
            <a:ext cx="2832900" cy="10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300"/>
              <a:buNone/>
            </a:pPr>
            <a:r>
              <a:rPr lang="pt-BR" sz="1100">
                <a:solidFill>
                  <a:schemeClr val="dk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Disponibilização de informações completas e corretas dos produtos cadastrados, atendendo a todos os usuários.</a:t>
            </a:r>
            <a:endParaRPr sz="1100">
              <a:solidFill>
                <a:schemeClr val="dk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25"/>
          <p:cNvSpPr txBox="1"/>
          <p:nvPr>
            <p:ph idx="1" type="body"/>
          </p:nvPr>
        </p:nvSpPr>
        <p:spPr>
          <a:xfrm>
            <a:off x="5536091" y="3602450"/>
            <a:ext cx="2832900" cy="10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300"/>
              <a:buNone/>
            </a:pPr>
            <a:r>
              <a:rPr lang="pt-BR" sz="1100">
                <a:solidFill>
                  <a:schemeClr val="dk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Plataforma dashboard para o administrador, permitindo o acompanhamento do funcionamento da aplicação e das regras de negócio</a:t>
            </a:r>
            <a:endParaRPr sz="1100">
              <a:solidFill>
                <a:schemeClr val="dk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pt-BR">
                <a:latin typeface="Arial"/>
                <a:ea typeface="Arial"/>
                <a:cs typeface="Arial"/>
                <a:sym typeface="Arial"/>
              </a:rPr>
              <a:t>Justificativa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p26"/>
          <p:cNvSpPr txBox="1"/>
          <p:nvPr>
            <p:ph idx="1" type="body"/>
          </p:nvPr>
        </p:nvSpPr>
        <p:spPr>
          <a:xfrm>
            <a:off x="1117475" y="1908300"/>
            <a:ext cx="7239900" cy="27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pt-BR">
                <a:solidFill>
                  <a:schemeClr val="dk2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A escolha deste projeto se justifica pela crescente demanda por soluções de energia renovável, especialmente a energia solar, em todo o mundo. No entanto, tanto os usuários leigos quanto aqueles com conhecimento técnico enfrentam desafios na aquisição de materiais e equipamentos necessários para a instalação de sistemas fotovoltaicos. Nossa aplicação busca simplificar e facilitar esse processo, tornando-o mais acessível para todos. Além disso, a possibilidade de realizar cálculos de consumo e economia de energia ajudará os usuários a tomar decisões informadas e adquirir os produtos mais adequados às suas necessidades e orçamento. Ao promover o acesso à energia solar de forma simplificada e eficiente, esperamos contribuir para a sustentabilidade ambiental, reduzir a dependência de fontes não renováveis e melhorar a qualidade de vida das pessoas. Este projeto tem um impacto social significativo, fornecendo uma solução inovadora que pode impulsionar o desenvolvimento econômico e a construção de uma sociedade mais sustentável e responsável.</a:t>
            </a:r>
            <a:endParaRPr>
              <a:solidFill>
                <a:schemeClr val="dk2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300"/>
              <a:buNone/>
            </a:pPr>
            <a:r>
              <a:t/>
            </a:r>
            <a:endParaRPr>
              <a:solidFill>
                <a:schemeClr val="dk2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26"/>
          <p:cNvSpPr/>
          <p:nvPr/>
        </p:nvSpPr>
        <p:spPr>
          <a:xfrm>
            <a:off x="135288" y="76475"/>
            <a:ext cx="8873400" cy="297600"/>
          </a:xfrm>
          <a:prstGeom prst="rect">
            <a:avLst/>
          </a:prstGeom>
          <a:solidFill>
            <a:srgbClr val="E9EDEE"/>
          </a:solidFill>
          <a:ln cap="flat" cmpd="sng" w="9525">
            <a:solidFill>
              <a:srgbClr val="E9ED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highlight>
                <a:srgbClr val="E9EDEE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